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70" d="100"/>
          <a:sy n="70" d="100"/>
        </p:scale>
        <p:origin x="525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DC9888-EB48-8C21-C781-2ED7D1D10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6CD6EA0-BC63-307B-8CD3-C14741333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460311-5AD1-E6F7-1DE1-6ECFC9CA9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2CFF90-1494-EBC1-2A7B-CD9DC51AC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D082B09-307C-D1AC-68D3-833C2205B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135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2677C4-F2F0-569D-BAA8-31F748625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C1AC274-FDBD-F387-5025-2884291B9D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B48779-A248-A410-9002-54CBBB548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AED926B-4DFB-EE9A-9C45-00FF125A8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74DB14D-F6EC-FDBD-7D20-ADACF3DFE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7076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1EC66B1-357F-30F6-2B89-805D907105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F43EF46-3FE5-C1D9-EA5B-86D8082502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E3A659-19AA-8D40-A412-BC4EECE00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D80533-2DE3-4261-E3FA-63E558079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0B11AF6-A262-24E3-EC1A-3A04403D9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5944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80F37D-37BC-B9A6-EAF7-F356A002A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FDC94C6-3666-4532-29C9-AFA739DB2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3A4F3D-7160-7FC3-C69C-31073B83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A69AF1E-FD34-B711-42C5-83BB4B56C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88944CB-5C01-C6B4-37A9-6D4713474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1903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A504C1-5810-9639-A396-586ADB627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09EFF4E-F62F-9302-9DD2-F29813A49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010657-CB51-412D-7E3C-BB5B5DC7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6B07F43-87CA-5470-BC97-B3DCC307B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81F2714-CFB2-6DDA-BAE7-02A01B454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4974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91F998-E2BD-9056-9916-31A5FD2BC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47C16A-D14A-05F7-12ED-42A721BEDB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F459416-C659-744D-7878-0DEF63C713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F8E7D48-364A-F97D-1F74-79FA57C82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FEC6887-A0B9-252E-3EE4-72ED18DFD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E3BCC31-4802-3B6A-FFE9-13A9F933D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44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1F484E-41E4-F404-0841-960FF8F44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92D1274-B11B-8553-757B-E8C2A2794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C912CFD-875C-1AF6-FB16-7F8205378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F5CC998-D1EC-BFD8-F9C2-90C0C7B4C1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5FDB8DF-12D4-A84B-6AE3-B41850C1CE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700446D-6847-B2EB-791F-7A3537EC0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53EB9B2-F452-6912-B801-C22C3824F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D9CAFBD-9018-33AF-4C44-37FA9D043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9702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BD31A4-0706-06BE-E587-1E62E9C96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C8BFC40-451B-5B81-EE07-75205531E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8755066-5AD0-6F0D-0B4A-F611C107C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D9FEF7D-5BA9-F8B8-0EF0-D5FC46F52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7465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7B33973-84F2-6923-4FBE-422C72E8C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3B6F669-8924-C031-A48F-BECB717FE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1CCC729-DEAE-897C-14E1-63042D990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329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790C22-98EC-149E-FB63-62519C8DB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9702A0-6A6F-885D-587E-A86BE711B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9D6F65E-10F1-64A3-8CD5-101C5CD3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F19F033-ED92-E9E0-C8D6-9A144DE7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B96FD27-1BFF-4595-6935-0060ACEE8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4C09762-CE00-FFA5-C162-063B44888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15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B8D1A3-F129-F2BB-52B3-3FDCB356A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CEA0EFF-4983-91D0-099F-C71AC5B605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488AA9C-2E59-C5CE-3217-A70414134D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CE6EE9D-3FA7-B19A-CAF6-24A51DF06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57FEAB7-2362-97CB-7647-F185F6FF9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A854D49-3710-2D7A-A7A3-80E914C68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836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161FB36-B6F7-B265-F697-DA44EECC9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55E10E9-6E6F-0314-AF3E-228CAA54B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339329B-C65B-488C-DBE1-B4FCBCDBE4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E0CF4C-3663-4774-8413-08EF135D54FF}" type="datetimeFigureOut">
              <a:rPr kumimoji="1" lang="ja-JP" altLang="en-US" smtClean="0"/>
              <a:t>2024/6/16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8752723-EFC6-A336-8ED0-B549285F50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77D154B-ECC3-D294-64C5-61B43B1E3B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FB176C-E14C-48BB-9D7D-B4C07B1D943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0484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3F9021-C111-39D4-BCA2-8027F7554C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/>
              <a:t>数理処理特論</a:t>
            </a:r>
            <a:br>
              <a:rPr lang="en-US" altLang="ja-JP" dirty="0"/>
            </a:br>
            <a:r>
              <a:rPr lang="en-US" altLang="ja-JP" sz="4000" dirty="0"/>
              <a:t>~Wine</a:t>
            </a:r>
            <a:r>
              <a:rPr lang="ja-JP" altLang="en-US" sz="4000" dirty="0"/>
              <a:t> </a:t>
            </a:r>
            <a:r>
              <a:rPr lang="en-US" altLang="ja-JP" sz="4000" dirty="0"/>
              <a:t>Data Prediction~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9393F3-26A9-821A-5EAA-80B01151B1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1800" dirty="0"/>
              <a:t>CM24017 </a:t>
            </a:r>
            <a:r>
              <a:rPr kumimoji="1" lang="ja-JP" altLang="en-US" sz="1800" dirty="0"/>
              <a:t>栗原 旺愛</a:t>
            </a:r>
          </a:p>
        </p:txBody>
      </p:sp>
    </p:spTree>
    <p:extLst>
      <p:ext uri="{BB962C8B-B14F-4D97-AF65-F5344CB8AC3E}">
        <p14:creationId xmlns:p14="http://schemas.microsoft.com/office/powerpoint/2010/main" val="836116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E7DD5B7-DB63-460E-A703-5B7FFA6E7AB8}"/>
              </a:ext>
            </a:extLst>
          </p:cNvPr>
          <p:cNvSpPr txBox="1"/>
          <p:nvPr/>
        </p:nvSpPr>
        <p:spPr>
          <a:xfrm>
            <a:off x="2243057" y="6316464"/>
            <a:ext cx="372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図</a:t>
            </a:r>
            <a:r>
              <a:rPr kumimoji="1" lang="en-US" altLang="ja-JP" dirty="0"/>
              <a:t>4. </a:t>
            </a:r>
            <a:r>
              <a:rPr kumimoji="1" lang="ja-JP" altLang="en-US" dirty="0"/>
              <a:t>赤ワインの</a:t>
            </a:r>
            <a:r>
              <a:rPr kumimoji="1" lang="en-US" altLang="ja-JP" dirty="0"/>
              <a:t>PD, ICE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9376B09-1F5B-CC3A-E7F0-87BC6C74800A}"/>
              </a:ext>
            </a:extLst>
          </p:cNvPr>
          <p:cNvSpPr txBox="1"/>
          <p:nvPr/>
        </p:nvSpPr>
        <p:spPr>
          <a:xfrm>
            <a:off x="7260609" y="1412544"/>
            <a:ext cx="48596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solidFill>
                  <a:srgbClr val="00B0F0"/>
                </a:solidFill>
              </a:rPr>
              <a:t>v</a:t>
            </a:r>
            <a:r>
              <a:rPr kumimoji="1" lang="en-US" altLang="ja-JP" dirty="0">
                <a:solidFill>
                  <a:srgbClr val="00B0F0"/>
                </a:solidFill>
              </a:rPr>
              <a:t>olatile acidity(</a:t>
            </a:r>
            <a:r>
              <a:rPr lang="ja-JP" altLang="en-US" b="0" i="0" dirty="0">
                <a:solidFill>
                  <a:srgbClr val="00B0F0"/>
                </a:solidFill>
                <a:effectLst/>
                <a:latin typeface="-apple-system"/>
              </a:rPr>
              <a:t>揮発酸</a:t>
            </a:r>
            <a:r>
              <a:rPr lang="en-US" altLang="ja-JP" b="0" i="0" dirty="0">
                <a:solidFill>
                  <a:srgbClr val="00B0F0"/>
                </a:solidFill>
                <a:effectLst/>
                <a:latin typeface="-apple-system"/>
              </a:rPr>
              <a:t>),</a:t>
            </a:r>
          </a:p>
          <a:p>
            <a:r>
              <a:rPr lang="en-US" altLang="ja-JP" dirty="0">
                <a:solidFill>
                  <a:srgbClr val="00B0F0"/>
                </a:solidFill>
              </a:rPr>
              <a:t>t</a:t>
            </a:r>
            <a:r>
              <a:rPr kumimoji="1" lang="en-US" altLang="ja-JP" dirty="0">
                <a:solidFill>
                  <a:srgbClr val="00B0F0"/>
                </a:solidFill>
              </a:rPr>
              <a:t>otal sulfur dioxide(</a:t>
            </a:r>
            <a:r>
              <a:rPr lang="ja-JP" altLang="en-US" b="0" i="0" dirty="0">
                <a:solidFill>
                  <a:srgbClr val="00B0F0"/>
                </a:solidFill>
                <a:effectLst/>
                <a:latin typeface="-apple-system"/>
              </a:rPr>
              <a:t>総亜硫酸</a:t>
            </a:r>
            <a:r>
              <a:rPr lang="en-US" altLang="ja-JP" b="0" i="0" dirty="0">
                <a:solidFill>
                  <a:srgbClr val="00B0F0"/>
                </a:solidFill>
                <a:effectLst/>
                <a:latin typeface="-apple-system"/>
              </a:rPr>
              <a:t>),</a:t>
            </a:r>
          </a:p>
          <a:p>
            <a:r>
              <a:rPr lang="en-US" altLang="ja-JP" dirty="0">
                <a:solidFill>
                  <a:srgbClr val="00B0F0"/>
                </a:solidFill>
              </a:rPr>
              <a:t>pH,</a:t>
            </a:r>
          </a:p>
          <a:p>
            <a:r>
              <a:rPr lang="ja-JP" altLang="en-US" dirty="0"/>
              <a:t>が増加すると予測モデルの</a:t>
            </a:r>
            <a:r>
              <a:rPr lang="en-US" altLang="ja-JP" dirty="0"/>
              <a:t>Quality(</a:t>
            </a:r>
            <a:r>
              <a:rPr lang="ja-JP" altLang="en-US" dirty="0"/>
              <a:t>品質</a:t>
            </a:r>
            <a:r>
              <a:rPr lang="en-US" altLang="ja-JP" dirty="0"/>
              <a:t>)</a:t>
            </a:r>
            <a:r>
              <a:rPr lang="ja-JP" altLang="en-US" dirty="0"/>
              <a:t>は</a:t>
            </a:r>
            <a:r>
              <a:rPr lang="en-US" altLang="ja-JP" dirty="0"/>
              <a:t>, </a:t>
            </a:r>
          </a:p>
          <a:p>
            <a:r>
              <a:rPr lang="ja-JP" altLang="en-US" dirty="0"/>
              <a:t>減少した</a:t>
            </a:r>
            <a:r>
              <a:rPr lang="en-US" altLang="ja-JP" dirty="0"/>
              <a:t>.</a:t>
            </a:r>
          </a:p>
          <a:p>
            <a:endParaRPr lang="en-US" altLang="ja-JP" dirty="0"/>
          </a:p>
          <a:p>
            <a:r>
              <a:rPr lang="en-US" altLang="ja-JP" dirty="0">
                <a:solidFill>
                  <a:srgbClr val="FF0000"/>
                </a:solidFill>
              </a:rPr>
              <a:t>sulphates(</a:t>
            </a:r>
            <a:r>
              <a:rPr lang="ja-JP" altLang="en-US" dirty="0">
                <a:solidFill>
                  <a:srgbClr val="FF0000"/>
                </a:solidFill>
              </a:rPr>
              <a:t>硫酸塩</a:t>
            </a:r>
            <a:r>
              <a:rPr lang="en-US" altLang="ja-JP" dirty="0">
                <a:solidFill>
                  <a:srgbClr val="FF0000"/>
                </a:solidFill>
              </a:rPr>
              <a:t>), </a:t>
            </a:r>
          </a:p>
          <a:p>
            <a:r>
              <a:rPr lang="en-US" altLang="ja-JP" dirty="0">
                <a:solidFill>
                  <a:srgbClr val="FF0000"/>
                </a:solidFill>
              </a:rPr>
              <a:t>alcohol</a:t>
            </a:r>
          </a:p>
          <a:p>
            <a:r>
              <a:rPr lang="ja-JP" altLang="en-US" dirty="0"/>
              <a:t>が増加すると予測モデルの</a:t>
            </a:r>
            <a:r>
              <a:rPr lang="en-US" altLang="ja-JP" dirty="0"/>
              <a:t>Quality(</a:t>
            </a:r>
            <a:r>
              <a:rPr lang="ja-JP" altLang="en-US" dirty="0"/>
              <a:t>品質</a:t>
            </a:r>
            <a:r>
              <a:rPr lang="en-US" altLang="ja-JP" dirty="0"/>
              <a:t>)</a:t>
            </a:r>
            <a:r>
              <a:rPr lang="ja-JP" altLang="en-US" dirty="0"/>
              <a:t>は</a:t>
            </a:r>
            <a:r>
              <a:rPr lang="en-US" altLang="ja-JP" dirty="0"/>
              <a:t>, </a:t>
            </a:r>
            <a:r>
              <a:rPr lang="ja-JP" altLang="en-US" dirty="0"/>
              <a:t>増加した</a:t>
            </a:r>
            <a:r>
              <a:rPr lang="en-US" altLang="ja-JP" dirty="0"/>
              <a:t>.</a:t>
            </a:r>
          </a:p>
          <a:p>
            <a:endParaRPr lang="en-US" altLang="ja-JP" dirty="0"/>
          </a:p>
        </p:txBody>
      </p:sp>
      <p:pic>
        <p:nvPicPr>
          <p:cNvPr id="5122" name="Picture 2" descr="Red Wine Feature Importance">
            <a:extLst>
              <a:ext uri="{FF2B5EF4-FFF2-40B4-BE49-F238E27FC236}">
                <a16:creationId xmlns:a16="http://schemas.microsoft.com/office/drawing/2014/main" id="{7600DF56-D579-167A-2565-D8DA94779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91" y="0"/>
            <a:ext cx="6723062" cy="6274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456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CADC958-9E60-86BA-1C6D-84AA6803CBB7}"/>
              </a:ext>
            </a:extLst>
          </p:cNvPr>
          <p:cNvSpPr txBox="1"/>
          <p:nvPr/>
        </p:nvSpPr>
        <p:spPr>
          <a:xfrm>
            <a:off x="1929159" y="6316464"/>
            <a:ext cx="372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図</a:t>
            </a:r>
            <a:r>
              <a:rPr kumimoji="1" lang="en-US" altLang="ja-JP" dirty="0"/>
              <a:t>4. </a:t>
            </a:r>
            <a:r>
              <a:rPr lang="ja-JP" altLang="en-US" dirty="0"/>
              <a:t>白</a:t>
            </a:r>
            <a:r>
              <a:rPr kumimoji="1" lang="ja-JP" altLang="en-US" dirty="0"/>
              <a:t>ワインの</a:t>
            </a:r>
            <a:r>
              <a:rPr kumimoji="1" lang="en-US" altLang="ja-JP" dirty="0"/>
              <a:t>PD, ICE</a:t>
            </a:r>
            <a:endParaRPr kumimoji="1"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B050620-CC2B-3E62-CD55-C307C9B2212D}"/>
              </a:ext>
            </a:extLst>
          </p:cNvPr>
          <p:cNvSpPr txBox="1"/>
          <p:nvPr/>
        </p:nvSpPr>
        <p:spPr>
          <a:xfrm>
            <a:off x="7308376" y="1453487"/>
            <a:ext cx="45798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solidFill>
                  <a:srgbClr val="00B0F0"/>
                </a:solidFill>
              </a:rPr>
              <a:t>v</a:t>
            </a:r>
            <a:r>
              <a:rPr kumimoji="1" lang="en-US" altLang="ja-JP" dirty="0">
                <a:solidFill>
                  <a:srgbClr val="00B0F0"/>
                </a:solidFill>
              </a:rPr>
              <a:t>olatile acidity(</a:t>
            </a:r>
            <a:r>
              <a:rPr kumimoji="1" lang="ja-JP" altLang="en-US" dirty="0">
                <a:solidFill>
                  <a:srgbClr val="00B0F0"/>
                </a:solidFill>
              </a:rPr>
              <a:t>発揮酸</a:t>
            </a:r>
            <a:r>
              <a:rPr kumimoji="1" lang="en-US" altLang="ja-JP" dirty="0">
                <a:solidFill>
                  <a:srgbClr val="00B0F0"/>
                </a:solidFill>
              </a:rPr>
              <a:t>)</a:t>
            </a:r>
            <a:endParaRPr lang="en-US" altLang="ja-JP" dirty="0">
              <a:solidFill>
                <a:srgbClr val="00B0F0"/>
              </a:solidFill>
            </a:endParaRPr>
          </a:p>
          <a:p>
            <a:r>
              <a:rPr lang="ja-JP" altLang="en-US" dirty="0"/>
              <a:t>が増加すると予測モデルの</a:t>
            </a:r>
            <a:r>
              <a:rPr lang="en-US" altLang="ja-JP" dirty="0"/>
              <a:t>Quality(</a:t>
            </a:r>
            <a:r>
              <a:rPr lang="ja-JP" altLang="en-US" dirty="0"/>
              <a:t>品質</a:t>
            </a:r>
            <a:r>
              <a:rPr lang="en-US" altLang="ja-JP" dirty="0"/>
              <a:t>)</a:t>
            </a:r>
            <a:r>
              <a:rPr lang="ja-JP" altLang="en-US" dirty="0"/>
              <a:t>は</a:t>
            </a:r>
            <a:r>
              <a:rPr lang="en-US" altLang="ja-JP" dirty="0"/>
              <a:t>, </a:t>
            </a:r>
          </a:p>
          <a:p>
            <a:r>
              <a:rPr lang="ja-JP" altLang="en-US" dirty="0"/>
              <a:t>減少した</a:t>
            </a:r>
            <a:r>
              <a:rPr lang="en-US" altLang="ja-JP" dirty="0"/>
              <a:t>.</a:t>
            </a:r>
          </a:p>
          <a:p>
            <a:endParaRPr lang="en-US" altLang="ja-JP" dirty="0"/>
          </a:p>
          <a:p>
            <a:r>
              <a:rPr lang="en-US" altLang="ja-JP" dirty="0">
                <a:solidFill>
                  <a:srgbClr val="FF0000"/>
                </a:solidFill>
              </a:rPr>
              <a:t>pH, </a:t>
            </a:r>
          </a:p>
          <a:p>
            <a:r>
              <a:rPr lang="en-US" altLang="ja-JP" dirty="0">
                <a:solidFill>
                  <a:srgbClr val="FF0000"/>
                </a:solidFill>
              </a:rPr>
              <a:t>alcohol(</a:t>
            </a:r>
            <a:r>
              <a:rPr lang="ja-JP" altLang="en-US" dirty="0">
                <a:solidFill>
                  <a:srgbClr val="FF0000"/>
                </a:solidFill>
              </a:rPr>
              <a:t>アルコール</a:t>
            </a:r>
            <a:r>
              <a:rPr lang="en-US" altLang="ja-JP" dirty="0">
                <a:solidFill>
                  <a:srgbClr val="FF0000"/>
                </a:solidFill>
              </a:rPr>
              <a:t>), </a:t>
            </a:r>
          </a:p>
          <a:p>
            <a:r>
              <a:rPr lang="en-US" altLang="ja-JP" dirty="0">
                <a:solidFill>
                  <a:srgbClr val="FF0000"/>
                </a:solidFill>
              </a:rPr>
              <a:t>free sulfur dioxide(</a:t>
            </a:r>
            <a:r>
              <a:rPr lang="ja-JP" altLang="en-US" b="0" i="0" dirty="0">
                <a:solidFill>
                  <a:srgbClr val="FF0000"/>
                </a:solidFill>
                <a:effectLst/>
                <a:latin typeface="-apple-system"/>
              </a:rPr>
              <a:t>遊離亜硫酸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</a:p>
          <a:p>
            <a:r>
              <a:rPr lang="ja-JP" altLang="en-US" dirty="0"/>
              <a:t>が増加すると予測モデルの</a:t>
            </a:r>
            <a:r>
              <a:rPr lang="en-US" altLang="ja-JP" dirty="0"/>
              <a:t>Quality(</a:t>
            </a:r>
            <a:r>
              <a:rPr lang="ja-JP" altLang="en-US" dirty="0"/>
              <a:t>品質</a:t>
            </a:r>
            <a:r>
              <a:rPr lang="en-US" altLang="ja-JP" dirty="0"/>
              <a:t>)</a:t>
            </a:r>
            <a:r>
              <a:rPr lang="ja-JP" altLang="en-US" dirty="0"/>
              <a:t>は</a:t>
            </a:r>
            <a:r>
              <a:rPr lang="en-US" altLang="ja-JP" dirty="0"/>
              <a:t>, </a:t>
            </a:r>
            <a:r>
              <a:rPr lang="ja-JP" altLang="en-US" dirty="0"/>
              <a:t>増加した</a:t>
            </a:r>
            <a:r>
              <a:rPr lang="en-US" altLang="ja-JP" dirty="0"/>
              <a:t>.</a:t>
            </a:r>
          </a:p>
          <a:p>
            <a:endParaRPr lang="en-US" altLang="ja-JP" dirty="0"/>
          </a:p>
        </p:txBody>
      </p:sp>
      <p:pic>
        <p:nvPicPr>
          <p:cNvPr id="6146" name="Picture 2" descr="White Wine Feature Importance">
            <a:extLst>
              <a:ext uri="{FF2B5EF4-FFF2-40B4-BE49-F238E27FC236}">
                <a16:creationId xmlns:a16="http://schemas.microsoft.com/office/drawing/2014/main" id="{E24D6589-F652-069D-7763-8C9810431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006" y="56630"/>
            <a:ext cx="6256483" cy="5838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068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69CB4E-EE1D-0A39-84F3-40C71A40F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結論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46FE380-C593-4B41-CBCE-B789AB5BD814}"/>
              </a:ext>
            </a:extLst>
          </p:cNvPr>
          <p:cNvSpPr txBox="1"/>
          <p:nvPr/>
        </p:nvSpPr>
        <p:spPr>
          <a:xfrm>
            <a:off x="371901" y="1690688"/>
            <a:ext cx="118200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dirty="0"/>
              <a:t>アルコールが品質に最も大きい重要度を持つ</a:t>
            </a:r>
            <a:r>
              <a:rPr lang="en-US" altLang="ja-JP" dirty="0"/>
              <a:t>.</a:t>
            </a:r>
            <a:r>
              <a:rPr kumimoji="1" lang="ja-JP" altLang="en-US" dirty="0"/>
              <a:t>また白ワインより赤ワインのがより顕著になる</a:t>
            </a:r>
            <a:r>
              <a:rPr kumimoji="1" lang="en-US" altLang="ja-JP" dirty="0"/>
              <a:t>.</a:t>
            </a:r>
          </a:p>
          <a:p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pH</a:t>
            </a:r>
            <a:r>
              <a:rPr lang="ja-JP" altLang="en-US" dirty="0"/>
              <a:t>の特徴量において</a:t>
            </a:r>
            <a:r>
              <a:rPr lang="en-US" altLang="ja-JP" dirty="0"/>
              <a:t>, </a:t>
            </a:r>
            <a:r>
              <a:rPr lang="ja-JP" altLang="en-US" dirty="0"/>
              <a:t>赤ワインでは正の相関であったが</a:t>
            </a:r>
            <a:r>
              <a:rPr lang="en-US" altLang="ja-JP" dirty="0"/>
              <a:t>,</a:t>
            </a:r>
            <a:r>
              <a:rPr lang="ja-JP" altLang="en-US" dirty="0"/>
              <a:t> 白ワインでは負の相関</a:t>
            </a:r>
            <a:r>
              <a:rPr lang="en-US" altLang="ja-JP" dirty="0"/>
              <a:t>.</a:t>
            </a: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/>
              <a:t>(</a:t>
            </a:r>
            <a:r>
              <a:rPr kumimoji="1" lang="ja-JP" altLang="en-US" dirty="0"/>
              <a:t>発揮酸</a:t>
            </a:r>
            <a:r>
              <a:rPr kumimoji="1" lang="en-US" altLang="ja-JP" dirty="0"/>
              <a:t>)</a:t>
            </a:r>
            <a:r>
              <a:rPr kumimoji="1" lang="ja-JP" altLang="en-US" dirty="0"/>
              <a:t>の特徴量において</a:t>
            </a:r>
            <a:r>
              <a:rPr kumimoji="1" lang="en-US" altLang="ja-JP" dirty="0"/>
              <a:t>, </a:t>
            </a:r>
            <a:r>
              <a:rPr kumimoji="1" lang="ja-JP" altLang="en-US" dirty="0"/>
              <a:t>どちらのワインにも品質低下の影響を及ぼしている</a:t>
            </a:r>
            <a:r>
              <a:rPr kumimoji="1" lang="en-US" altLang="ja-JP" dirty="0"/>
              <a:t>.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C0EB547-1F1E-41A0-3374-3DF2D21BF63A}"/>
              </a:ext>
            </a:extLst>
          </p:cNvPr>
          <p:cNvSpPr txBox="1"/>
          <p:nvPr/>
        </p:nvSpPr>
        <p:spPr>
          <a:xfrm>
            <a:off x="204717" y="6431038"/>
            <a:ext cx="87788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https://github.com/AKICHIKA1110/wine_data_analysis/tree/main</a:t>
            </a:r>
          </a:p>
        </p:txBody>
      </p:sp>
    </p:spTree>
    <p:extLst>
      <p:ext uri="{BB962C8B-B14F-4D97-AF65-F5344CB8AC3E}">
        <p14:creationId xmlns:p14="http://schemas.microsoft.com/office/powerpoint/2010/main" val="1939552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07674A-D55E-9D49-3606-B553E3DA7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ja-JP" altLang="en-US" dirty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F3EB42-0C93-585C-C90C-72C542207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ja-JP" altLang="en-US" dirty="0"/>
              <a:t>データ</a:t>
            </a:r>
            <a:r>
              <a:rPr kumimoji="1" lang="ja-JP" altLang="en-US" dirty="0"/>
              <a:t>セットの説明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/>
              <a:t>予測モデルの評価</a:t>
            </a:r>
            <a:endParaRPr kumimoji="1" lang="en-US" altLang="ja-JP" dirty="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/>
              <a:t>各予測モデルにおける分析</a:t>
            </a:r>
            <a:endParaRPr kumimoji="1"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/>
              <a:t>考察と結論</a:t>
            </a:r>
            <a:endParaRPr kumimoji="1" lang="en-US" altLang="ja-JP" dirty="0"/>
          </a:p>
          <a:p>
            <a:pPr marL="0" indent="0">
              <a:buNone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07915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43D684-955C-F230-3B24-756CC4307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データセットの説明</a:t>
            </a:r>
          </a:p>
        </p:txBody>
      </p:sp>
      <p:pic>
        <p:nvPicPr>
          <p:cNvPr id="1030" name="Picture 6" descr="Portugal - Regional Deep Dive">
            <a:extLst>
              <a:ext uri="{FF2B5EF4-FFF2-40B4-BE49-F238E27FC236}">
                <a16:creationId xmlns:a16="http://schemas.microsoft.com/office/drawing/2014/main" id="{A8922DEA-B9B7-B02D-6726-DF1C741D2E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44" r="14914"/>
          <a:stretch/>
        </p:blipFill>
        <p:spPr bwMode="auto">
          <a:xfrm>
            <a:off x="4589197" y="2619422"/>
            <a:ext cx="2464746" cy="2754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835F59C-337F-0E4F-A20E-4D01B1F44D8C}"/>
              </a:ext>
            </a:extLst>
          </p:cNvPr>
          <p:cNvSpPr txBox="1"/>
          <p:nvPr/>
        </p:nvSpPr>
        <p:spPr>
          <a:xfrm>
            <a:off x="3256006" y="5678143"/>
            <a:ext cx="4869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図</a:t>
            </a:r>
            <a:r>
              <a:rPr kumimoji="1" lang="en-US" altLang="ja-JP" dirty="0"/>
              <a:t>1. </a:t>
            </a:r>
            <a:r>
              <a:rPr kumimoji="1" lang="ja-JP" altLang="en-US" dirty="0"/>
              <a:t>ポルトガルのヴィーニョヴェルデ地方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F6946C8-5B56-25D3-7F97-4C1AB982CA8F}"/>
              </a:ext>
            </a:extLst>
          </p:cNvPr>
          <p:cNvSpPr txBox="1"/>
          <p:nvPr/>
        </p:nvSpPr>
        <p:spPr>
          <a:xfrm>
            <a:off x="1390401" y="1668807"/>
            <a:ext cx="9963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ポルトガル北部産の</a:t>
            </a:r>
            <a:r>
              <a:rPr lang="ja-JP" altLang="en-US" dirty="0"/>
              <a:t>ヴィーニョヴェルデの</a:t>
            </a:r>
            <a:r>
              <a:rPr kumimoji="1" lang="ja-JP" altLang="en-US" dirty="0"/>
              <a:t>赤ワインと白ワインのデータを扱っている</a:t>
            </a:r>
            <a:r>
              <a:rPr kumimoji="1" lang="en-US" altLang="ja-JP" dirty="0"/>
              <a:t>.</a:t>
            </a:r>
          </a:p>
          <a:p>
            <a:r>
              <a:rPr lang="ja-JP" altLang="en-US" dirty="0"/>
              <a:t>このデータセットは</a:t>
            </a:r>
            <a:r>
              <a:rPr lang="en-US" altLang="ja-JP" dirty="0"/>
              <a:t>, UCI</a:t>
            </a:r>
            <a:r>
              <a:rPr lang="ja-JP" altLang="en-US" dirty="0"/>
              <a:t>機械学習リポジトリ</a:t>
            </a:r>
            <a:r>
              <a:rPr lang="en-US" altLang="ja-JP" sz="1100" dirty="0"/>
              <a:t>[1]</a:t>
            </a:r>
            <a:r>
              <a:rPr lang="ja-JP" altLang="en-US" dirty="0"/>
              <a:t>で公開されている</a:t>
            </a:r>
            <a:r>
              <a:rPr lang="en-US" altLang="ja-JP" dirty="0"/>
              <a:t>.</a:t>
            </a:r>
            <a:endParaRPr kumimoji="1" lang="en-US" altLang="ja-JP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F080D25-4E44-ED20-490E-C2BF1E27CB33}"/>
              </a:ext>
            </a:extLst>
          </p:cNvPr>
          <p:cNvSpPr txBox="1"/>
          <p:nvPr/>
        </p:nvSpPr>
        <p:spPr>
          <a:xfrm>
            <a:off x="79169" y="6488668"/>
            <a:ext cx="12029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[1]UC Irvine Machine Learning Repository, Wine Quality, https://archive.ics.uci.edu/dataset/186/wine+quality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571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77A097-A0E0-A754-0F33-91BCB015E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92" y="353250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データセットの説明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F9E104AA-1FDB-85D0-9A65-A65C4F646D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408339"/>
              </p:ext>
            </p:extLst>
          </p:nvPr>
        </p:nvGraphicFramePr>
        <p:xfrm>
          <a:off x="468580" y="2171890"/>
          <a:ext cx="4954485" cy="4413736"/>
        </p:xfrm>
        <a:graphic>
          <a:graphicData uri="http://schemas.openxmlformats.org/drawingml/2006/table">
            <a:tbl>
              <a:tblPr/>
              <a:tblGrid>
                <a:gridCol w="2888894">
                  <a:extLst>
                    <a:ext uri="{9D8B030D-6E8A-4147-A177-3AD203B41FA5}">
                      <a16:colId xmlns:a16="http://schemas.microsoft.com/office/drawing/2014/main" val="3740932740"/>
                    </a:ext>
                  </a:extLst>
                </a:gridCol>
                <a:gridCol w="2065591">
                  <a:extLst>
                    <a:ext uri="{9D8B030D-6E8A-4147-A177-3AD203B41FA5}">
                      <a16:colId xmlns:a16="http://schemas.microsoft.com/office/drawing/2014/main" val="1726578240"/>
                    </a:ext>
                  </a:extLst>
                </a:gridCol>
              </a:tblGrid>
              <a:tr h="326290"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変数名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和訳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2315935"/>
                  </a:ext>
                </a:extLst>
              </a:tr>
              <a:tr h="32629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fixed acidity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固定酸度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8624"/>
                  </a:ext>
                </a:extLst>
              </a:tr>
              <a:tr h="32629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volatile acidity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揮発酸酸性度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0781371"/>
                  </a:ext>
                </a:extLst>
              </a:tr>
              <a:tr h="32629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citric acid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クエン酸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098275"/>
                  </a:ext>
                </a:extLst>
              </a:tr>
              <a:tr h="32629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residual sugar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残留糖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009797"/>
                  </a:ext>
                </a:extLst>
              </a:tr>
              <a:tr h="32629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chlorides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塩化物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8001675"/>
                  </a:ext>
                </a:extLst>
              </a:tr>
              <a:tr h="326290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free sulfur dioxide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遊離亜硫酸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917348"/>
                  </a:ext>
                </a:extLst>
              </a:tr>
              <a:tr h="326290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total sulfur dioxide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総亜硫酸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303685"/>
                  </a:ext>
                </a:extLst>
              </a:tr>
              <a:tr h="326290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density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密度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155897"/>
                  </a:ext>
                </a:extLst>
              </a:tr>
              <a:tr h="326290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pH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pH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294051"/>
                  </a:ext>
                </a:extLst>
              </a:tr>
              <a:tr h="326290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sulphates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硫酸塩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6104161"/>
                  </a:ext>
                </a:extLst>
              </a:tr>
              <a:tr h="32629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alcohol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アルコール度数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159212"/>
                  </a:ext>
                </a:extLst>
              </a:tr>
              <a:tr h="436096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</a:rPr>
                        <a:t>Quality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dirty="0">
                          <a:effectLst/>
                        </a:rPr>
                        <a:t>品質</a:t>
                      </a:r>
                    </a:p>
                  </a:txBody>
                  <a:tcPr marL="61913" marR="61913" marT="28575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99308"/>
                  </a:ext>
                </a:extLst>
              </a:tr>
            </a:tbl>
          </a:graphicData>
        </a:graphic>
      </p:graphicFrame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BE20D62-DBD0-DA26-10DD-5202591602F9}"/>
              </a:ext>
            </a:extLst>
          </p:cNvPr>
          <p:cNvSpPr txBox="1"/>
          <p:nvPr/>
        </p:nvSpPr>
        <p:spPr>
          <a:xfrm>
            <a:off x="468580" y="1678813"/>
            <a:ext cx="4869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表１</a:t>
            </a:r>
            <a:r>
              <a:rPr kumimoji="1" lang="en-US" altLang="ja-JP" dirty="0"/>
              <a:t>. </a:t>
            </a:r>
            <a:r>
              <a:rPr kumimoji="1" lang="ja-JP" altLang="en-US" dirty="0"/>
              <a:t>データセットに含まれる各特徴量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20C422C-9FB0-BF78-8FAD-69DB0F2C2E93}"/>
              </a:ext>
            </a:extLst>
          </p:cNvPr>
          <p:cNvSpPr txBox="1"/>
          <p:nvPr/>
        </p:nvSpPr>
        <p:spPr>
          <a:xfrm>
            <a:off x="5810992" y="2635769"/>
            <a:ext cx="57434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effectLst/>
              </a:rPr>
              <a:t>Quality</a:t>
            </a:r>
            <a:r>
              <a:rPr lang="ja-JP" altLang="en-US" dirty="0">
                <a:effectLst/>
              </a:rPr>
              <a:t>を目的変数とする事で</a:t>
            </a:r>
            <a:r>
              <a:rPr lang="en-US" altLang="ja-JP" dirty="0">
                <a:effectLst/>
              </a:rPr>
              <a:t>, </a:t>
            </a:r>
            <a:r>
              <a:rPr lang="ja-JP" altLang="en-US" dirty="0">
                <a:effectLst/>
              </a:rPr>
              <a:t>品質に関わる要素を物理化学的に分析した</a:t>
            </a:r>
            <a:r>
              <a:rPr lang="en-US" altLang="ja-JP" dirty="0">
                <a:effectLst/>
              </a:rPr>
              <a:t>.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262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A850B5-1CF2-FA72-E1C2-922DD4440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データセットの説明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F07D148-8049-CA9B-01C6-D37457BC7CDC}"/>
              </a:ext>
            </a:extLst>
          </p:cNvPr>
          <p:cNvSpPr txBox="1"/>
          <p:nvPr/>
        </p:nvSpPr>
        <p:spPr>
          <a:xfrm>
            <a:off x="1911927" y="4712144"/>
            <a:ext cx="372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(a) </a:t>
            </a:r>
            <a:r>
              <a:rPr kumimoji="1" lang="ja-JP" altLang="en-US" dirty="0"/>
              <a:t>赤ワインの分布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FA12383-3B95-16FA-6F7A-B3755055705C}"/>
              </a:ext>
            </a:extLst>
          </p:cNvPr>
          <p:cNvSpPr txBox="1"/>
          <p:nvPr/>
        </p:nvSpPr>
        <p:spPr>
          <a:xfrm>
            <a:off x="6921335" y="4712144"/>
            <a:ext cx="372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(a) </a:t>
            </a:r>
            <a:r>
              <a:rPr lang="ja-JP" altLang="en-US" dirty="0"/>
              <a:t>白</a:t>
            </a:r>
            <a:r>
              <a:rPr kumimoji="1" lang="ja-JP" altLang="en-US" dirty="0"/>
              <a:t>ワインの分布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437474A-B890-9544-A3C5-30A4F1F92D3F}"/>
              </a:ext>
            </a:extLst>
          </p:cNvPr>
          <p:cNvSpPr txBox="1"/>
          <p:nvPr/>
        </p:nvSpPr>
        <p:spPr>
          <a:xfrm>
            <a:off x="4195948" y="5246809"/>
            <a:ext cx="4500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図</a:t>
            </a:r>
            <a:r>
              <a:rPr kumimoji="1" lang="en-US" altLang="ja-JP" dirty="0"/>
              <a:t>2. </a:t>
            </a:r>
            <a:r>
              <a:rPr kumimoji="1" lang="ja-JP" altLang="en-US" dirty="0"/>
              <a:t>各ワインの品質分布図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D199496-500D-BEF2-01FC-AEB1FE80811D}"/>
              </a:ext>
            </a:extLst>
          </p:cNvPr>
          <p:cNvSpPr txBox="1"/>
          <p:nvPr/>
        </p:nvSpPr>
        <p:spPr>
          <a:xfrm>
            <a:off x="292182" y="5706080"/>
            <a:ext cx="11108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ここでは</a:t>
            </a:r>
            <a:r>
              <a:rPr kumimoji="1" lang="en-US" altLang="ja-JP" dirty="0"/>
              <a:t>, </a:t>
            </a:r>
            <a:r>
              <a:rPr kumimoji="1" lang="ja-JP" altLang="en-US" dirty="0"/>
              <a:t>データセットに含まれるワインがどの程度品質が存在するかを確認</a:t>
            </a:r>
            <a:r>
              <a:rPr lang="ja-JP" altLang="en-US" dirty="0"/>
              <a:t>した</a:t>
            </a:r>
            <a:r>
              <a:rPr lang="en-US" altLang="ja-JP" dirty="0"/>
              <a:t>.</a:t>
            </a:r>
          </a:p>
          <a:p>
            <a:r>
              <a:rPr lang="ja-JP" altLang="en-US" dirty="0"/>
              <a:t>今回は</a:t>
            </a:r>
            <a:r>
              <a:rPr lang="en-US" altLang="ja-JP" dirty="0"/>
              <a:t>,</a:t>
            </a:r>
            <a:r>
              <a:rPr lang="ja-JP" altLang="en-US" dirty="0"/>
              <a:t> すべての予測モデルにおける前処理で単純な</a:t>
            </a:r>
            <a:r>
              <a:rPr lang="ja-JP" altLang="en-US" dirty="0">
                <a:solidFill>
                  <a:srgbClr val="FF0000"/>
                </a:solidFill>
              </a:rPr>
              <a:t>正規化</a:t>
            </a:r>
            <a:r>
              <a:rPr lang="ja-JP" altLang="en-US" dirty="0"/>
              <a:t>を用いた</a:t>
            </a:r>
            <a:r>
              <a:rPr lang="en-US" altLang="ja-JP" dirty="0"/>
              <a:t>.</a:t>
            </a:r>
          </a:p>
          <a:p>
            <a:r>
              <a:rPr lang="ja-JP" altLang="en-US" dirty="0"/>
              <a:t>そのため</a:t>
            </a:r>
            <a:r>
              <a:rPr lang="en-US" altLang="ja-JP" dirty="0"/>
              <a:t>, </a:t>
            </a:r>
            <a:r>
              <a:rPr lang="ja-JP" altLang="en-US" dirty="0"/>
              <a:t>品質の分類予測ではなく </a:t>
            </a:r>
            <a:r>
              <a:rPr lang="ja-JP" altLang="en-US" dirty="0">
                <a:solidFill>
                  <a:srgbClr val="FF0000"/>
                </a:solidFill>
              </a:rPr>
              <a:t>回帰予測</a:t>
            </a:r>
            <a:r>
              <a:rPr lang="ja-JP" altLang="en-US" dirty="0"/>
              <a:t>を用いている</a:t>
            </a:r>
            <a:r>
              <a:rPr lang="en-US" altLang="ja-JP" dirty="0"/>
              <a:t>.</a:t>
            </a:r>
          </a:p>
        </p:txBody>
      </p:sp>
      <p:pic>
        <p:nvPicPr>
          <p:cNvPr id="1026" name="Picture 2" descr="Red Wine Quality Distribution">
            <a:extLst>
              <a:ext uri="{FF2B5EF4-FFF2-40B4-BE49-F238E27FC236}">
                <a16:creationId xmlns:a16="http://schemas.microsoft.com/office/drawing/2014/main" id="{A9965051-DCCF-8D30-8315-E33CD8040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41859"/>
            <a:ext cx="5828158" cy="349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ite Wine Quality Distribution">
            <a:extLst>
              <a:ext uri="{FF2B5EF4-FFF2-40B4-BE49-F238E27FC236}">
                <a16:creationId xmlns:a16="http://schemas.microsoft.com/office/drawing/2014/main" id="{4BE5CB6E-10AD-A4E1-F011-7858C2834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882" y="1139574"/>
            <a:ext cx="5981700" cy="358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1576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994AB7-6B0B-A160-7932-A3FABF623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予測モデルの評価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コンテンツ プレースホルダー 3">
                <a:extLst>
                  <a:ext uri="{FF2B5EF4-FFF2-40B4-BE49-F238E27FC236}">
                    <a16:creationId xmlns:a16="http://schemas.microsoft.com/office/drawing/2014/main" id="{54EA7E1B-C45C-C668-0D27-2BA17A72558B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42724431"/>
                  </p:ext>
                </p:extLst>
              </p:nvPr>
            </p:nvGraphicFramePr>
            <p:xfrm>
              <a:off x="541317" y="2716624"/>
              <a:ext cx="7089570" cy="1113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363190">
                      <a:extLst>
                        <a:ext uri="{9D8B030D-6E8A-4147-A177-3AD203B41FA5}">
                          <a16:colId xmlns:a16="http://schemas.microsoft.com/office/drawing/2014/main" val="1455139654"/>
                        </a:ext>
                      </a:extLst>
                    </a:gridCol>
                    <a:gridCol w="2363190">
                      <a:extLst>
                        <a:ext uri="{9D8B030D-6E8A-4147-A177-3AD203B41FA5}">
                          <a16:colId xmlns:a16="http://schemas.microsoft.com/office/drawing/2014/main" val="2953783885"/>
                        </a:ext>
                      </a:extLst>
                    </a:gridCol>
                    <a:gridCol w="2363190">
                      <a:extLst>
                        <a:ext uri="{9D8B030D-6E8A-4147-A177-3AD203B41FA5}">
                          <a16:colId xmlns:a16="http://schemas.microsoft.com/office/drawing/2014/main" val="130859578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kumimoji="1" lang="ja-JP" altLang="en-US" b="0" dirty="0"/>
                            <a:t>予測モデル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ja-JP" altLang="en-US" b="0" dirty="0">
                              <a:latin typeface="+mn-lt"/>
                            </a:rPr>
                            <a:t>平均二乗誤差</a:t>
                          </a:r>
                          <a:r>
                            <a:rPr kumimoji="1" lang="en-US" altLang="ja-JP" dirty="0"/>
                            <a:t>MSE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ja-JP" altLang="en-US" b="0" i="0" smtClean="0">
                                    <a:latin typeface="Cambria Math" panose="02040503050406030204" pitchFamily="18" charset="0"/>
                                  </a:rPr>
                                  <m:t>決定係数</m:t>
                                </m:r>
                                <m:sSup>
                                  <m:sSupPr>
                                    <m:ctrlPr>
                                      <a:rPr kumimoji="1" lang="en-US" altLang="ja-JP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ja-JP" b="1" i="1" smtClean="0"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e>
                                  <m:sup>
                                    <m:r>
                                      <a:rPr kumimoji="1" lang="en-US" altLang="ja-JP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052330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kumimoji="1" lang="ja-JP" altLang="en-US" dirty="0"/>
                            <a:t>線形回帰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0.3900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0.4032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911372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kumimoji="1" lang="ja-JP" altLang="en-US" dirty="0"/>
                            <a:t>ランダムフォレスト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0.3014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0.5389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163869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コンテンツ プレースホルダー 3">
                <a:extLst>
                  <a:ext uri="{FF2B5EF4-FFF2-40B4-BE49-F238E27FC236}">
                    <a16:creationId xmlns:a16="http://schemas.microsoft.com/office/drawing/2014/main" id="{54EA7E1B-C45C-C668-0D27-2BA17A72558B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42724431"/>
                  </p:ext>
                </p:extLst>
              </p:nvPr>
            </p:nvGraphicFramePr>
            <p:xfrm>
              <a:off x="541317" y="2716624"/>
              <a:ext cx="7089570" cy="1113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363190">
                      <a:extLst>
                        <a:ext uri="{9D8B030D-6E8A-4147-A177-3AD203B41FA5}">
                          <a16:colId xmlns:a16="http://schemas.microsoft.com/office/drawing/2014/main" val="1455139654"/>
                        </a:ext>
                      </a:extLst>
                    </a:gridCol>
                    <a:gridCol w="2363190">
                      <a:extLst>
                        <a:ext uri="{9D8B030D-6E8A-4147-A177-3AD203B41FA5}">
                          <a16:colId xmlns:a16="http://schemas.microsoft.com/office/drawing/2014/main" val="2953783885"/>
                        </a:ext>
                      </a:extLst>
                    </a:gridCol>
                    <a:gridCol w="2363190">
                      <a:extLst>
                        <a:ext uri="{9D8B030D-6E8A-4147-A177-3AD203B41FA5}">
                          <a16:colId xmlns:a16="http://schemas.microsoft.com/office/drawing/2014/main" val="1308595783"/>
                        </a:ext>
                      </a:extLst>
                    </a:gridCol>
                  </a:tblGrid>
                  <a:tr h="371920">
                    <a:tc>
                      <a:txBody>
                        <a:bodyPr/>
                        <a:lstStyle/>
                        <a:p>
                          <a:r>
                            <a:rPr kumimoji="1" lang="ja-JP" altLang="en-US" b="0" dirty="0"/>
                            <a:t>予測モデル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ja-JP" altLang="en-US" b="0" dirty="0">
                              <a:latin typeface="+mn-lt"/>
                            </a:rPr>
                            <a:t>平均二乗誤差</a:t>
                          </a:r>
                          <a:r>
                            <a:rPr kumimoji="1" lang="en-US" altLang="ja-JP" dirty="0"/>
                            <a:t>MSE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2"/>
                          <a:stretch>
                            <a:fillRect l="-200258" t="-9836" r="-1031" b="-2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052330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kumimoji="1" lang="ja-JP" altLang="en-US" dirty="0"/>
                            <a:t>線形回帰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0.3900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0.4032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911372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kumimoji="1" lang="ja-JP" altLang="en-US" dirty="0"/>
                            <a:t>ランダムフォレスト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0.3014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0.5389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1638693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コンテンツ プレースホルダー 3">
                <a:extLst>
                  <a:ext uri="{FF2B5EF4-FFF2-40B4-BE49-F238E27FC236}">
                    <a16:creationId xmlns:a16="http://schemas.microsoft.com/office/drawing/2014/main" id="{1F805780-52A3-3BD2-4E3A-C8609B4948A4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680868333"/>
                  </p:ext>
                </p:extLst>
              </p:nvPr>
            </p:nvGraphicFramePr>
            <p:xfrm>
              <a:off x="471550" y="4765857"/>
              <a:ext cx="7089570" cy="1113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363190">
                      <a:extLst>
                        <a:ext uri="{9D8B030D-6E8A-4147-A177-3AD203B41FA5}">
                          <a16:colId xmlns:a16="http://schemas.microsoft.com/office/drawing/2014/main" val="1455139654"/>
                        </a:ext>
                      </a:extLst>
                    </a:gridCol>
                    <a:gridCol w="2363190">
                      <a:extLst>
                        <a:ext uri="{9D8B030D-6E8A-4147-A177-3AD203B41FA5}">
                          <a16:colId xmlns:a16="http://schemas.microsoft.com/office/drawing/2014/main" val="2953783885"/>
                        </a:ext>
                      </a:extLst>
                    </a:gridCol>
                    <a:gridCol w="2363190">
                      <a:extLst>
                        <a:ext uri="{9D8B030D-6E8A-4147-A177-3AD203B41FA5}">
                          <a16:colId xmlns:a16="http://schemas.microsoft.com/office/drawing/2014/main" val="130859578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kumimoji="1" lang="ja-JP" altLang="en-US" b="0" dirty="0"/>
                            <a:t>予測モデル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ja-JP" altLang="en-US" b="0" dirty="0"/>
                            <a:t>平均二乗誤差</a:t>
                          </a:r>
                          <a:r>
                            <a:rPr kumimoji="1" lang="en-US" altLang="ja-JP" dirty="0"/>
                            <a:t>MSE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ja-JP" altLang="en-US" i="1" smtClean="0">
                                    <a:latin typeface="Cambria Math" panose="02040503050406030204" pitchFamily="18" charset="0"/>
                                  </a:rPr>
                                  <m:t>決定係数</m:t>
                                </m:r>
                                <m:sSup>
                                  <m:sSupPr>
                                    <m:ctrlPr>
                                      <a:rPr kumimoji="1" lang="en-US" altLang="ja-JP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ja-JP" b="1" i="1" smtClean="0"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e>
                                  <m:sup>
                                    <m:r>
                                      <a:rPr kumimoji="1" lang="en-US" altLang="ja-JP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ja-JP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052330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kumimoji="1" lang="ja-JP" altLang="en-US" dirty="0"/>
                            <a:t>線形回帰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0.5690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0.2653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911372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kumimoji="1" lang="ja-JP" altLang="en-US" dirty="0"/>
                            <a:t>ランダムフォレスト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0.3481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0.5505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163869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コンテンツ プレースホルダー 3">
                <a:extLst>
                  <a:ext uri="{FF2B5EF4-FFF2-40B4-BE49-F238E27FC236}">
                    <a16:creationId xmlns:a16="http://schemas.microsoft.com/office/drawing/2014/main" id="{1F805780-52A3-3BD2-4E3A-C8609B4948A4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680868333"/>
                  </p:ext>
                </p:extLst>
              </p:nvPr>
            </p:nvGraphicFramePr>
            <p:xfrm>
              <a:off x="471550" y="4765857"/>
              <a:ext cx="7089570" cy="1113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363190">
                      <a:extLst>
                        <a:ext uri="{9D8B030D-6E8A-4147-A177-3AD203B41FA5}">
                          <a16:colId xmlns:a16="http://schemas.microsoft.com/office/drawing/2014/main" val="1455139654"/>
                        </a:ext>
                      </a:extLst>
                    </a:gridCol>
                    <a:gridCol w="2363190">
                      <a:extLst>
                        <a:ext uri="{9D8B030D-6E8A-4147-A177-3AD203B41FA5}">
                          <a16:colId xmlns:a16="http://schemas.microsoft.com/office/drawing/2014/main" val="2953783885"/>
                        </a:ext>
                      </a:extLst>
                    </a:gridCol>
                    <a:gridCol w="2363190">
                      <a:extLst>
                        <a:ext uri="{9D8B030D-6E8A-4147-A177-3AD203B41FA5}">
                          <a16:colId xmlns:a16="http://schemas.microsoft.com/office/drawing/2014/main" val="1308595783"/>
                        </a:ext>
                      </a:extLst>
                    </a:gridCol>
                  </a:tblGrid>
                  <a:tr h="371920">
                    <a:tc>
                      <a:txBody>
                        <a:bodyPr/>
                        <a:lstStyle/>
                        <a:p>
                          <a:r>
                            <a:rPr kumimoji="1" lang="ja-JP" altLang="en-US" b="0" dirty="0"/>
                            <a:t>予測モデル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ja-JP" altLang="en-US" b="0" dirty="0"/>
                            <a:t>平均二乗誤差</a:t>
                          </a:r>
                          <a:r>
                            <a:rPr kumimoji="1" lang="en-US" altLang="ja-JP" dirty="0"/>
                            <a:t>MSE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3"/>
                          <a:stretch>
                            <a:fillRect l="-200258" t="-9836" r="-1031" b="-2262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052330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kumimoji="1" lang="ja-JP" altLang="en-US" dirty="0"/>
                            <a:t>線形回帰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0.5690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0.2653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911372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kumimoji="1" lang="ja-JP" altLang="en-US" dirty="0"/>
                            <a:t>ランダムフォレスト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0.3481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1" lang="en-US" altLang="ja-JP" dirty="0"/>
                            <a:t>0.5505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1638693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BC1CD1E-0AAF-6B2C-D170-98740EC0569D}"/>
              </a:ext>
            </a:extLst>
          </p:cNvPr>
          <p:cNvSpPr txBox="1"/>
          <p:nvPr/>
        </p:nvSpPr>
        <p:spPr>
          <a:xfrm>
            <a:off x="2553690" y="1690688"/>
            <a:ext cx="4869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表</a:t>
            </a:r>
            <a:r>
              <a:rPr lang="en-US" altLang="ja-JP" dirty="0"/>
              <a:t>2</a:t>
            </a:r>
            <a:r>
              <a:rPr kumimoji="1" lang="en-US" altLang="ja-JP" dirty="0"/>
              <a:t>. </a:t>
            </a:r>
            <a:r>
              <a:rPr lang="ja-JP" altLang="en-US" dirty="0"/>
              <a:t>各予測モデルの評価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BA1E1C1-6F18-ADF0-5FB5-AF27374AADB8}"/>
              </a:ext>
            </a:extLst>
          </p:cNvPr>
          <p:cNvSpPr txBox="1"/>
          <p:nvPr/>
        </p:nvSpPr>
        <p:spPr>
          <a:xfrm>
            <a:off x="2939144" y="2233758"/>
            <a:ext cx="4869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(a). </a:t>
            </a:r>
            <a:r>
              <a:rPr lang="ja-JP" altLang="en-US" dirty="0"/>
              <a:t>赤ワイン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5A00BE7-B179-4A9A-AE3A-2360B1965F73}"/>
              </a:ext>
            </a:extLst>
          </p:cNvPr>
          <p:cNvSpPr txBox="1"/>
          <p:nvPr/>
        </p:nvSpPr>
        <p:spPr>
          <a:xfrm>
            <a:off x="2877292" y="4313090"/>
            <a:ext cx="4869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(b). </a:t>
            </a:r>
            <a:r>
              <a:rPr kumimoji="1" lang="ja-JP" altLang="en-US" dirty="0"/>
              <a:t>白</a:t>
            </a:r>
            <a:r>
              <a:rPr lang="ja-JP" altLang="en-US" dirty="0"/>
              <a:t>ワイン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FC766F0F-FA96-5CCE-1E8C-A34945373D23}"/>
                  </a:ext>
                </a:extLst>
              </p:cNvPr>
              <p:cNvSpPr txBox="1"/>
              <p:nvPr/>
            </p:nvSpPr>
            <p:spPr>
              <a:xfrm>
                <a:off x="8358744" y="4356146"/>
                <a:ext cx="3361706" cy="929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一般的に</a:t>
                </a:r>
                <a:r>
                  <a:rPr kumimoji="1" lang="en-US" altLang="ja-JP" dirty="0"/>
                  <a:t>, </a:t>
                </a:r>
                <a:r>
                  <a:rPr kumimoji="1" lang="ja-JP" altLang="en-US" dirty="0"/>
                  <a:t>決定係数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ja-JP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b="1" i="1" smtClean="0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p>
                        <m:r>
                          <a:rPr kumimoji="1" lang="en-US" altLang="ja-JP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ja-JP" altLang="en-US" b="1" i="1">
                        <a:latin typeface="Cambria Math" panose="02040503050406030204" pitchFamily="18" charset="0"/>
                      </a:rPr>
                      <m:t>の</m:t>
                    </m:r>
                  </m:oMath>
                </a14:m>
                <a:r>
                  <a:rPr kumimoji="1" lang="ja-JP" altLang="en-US" dirty="0"/>
                  <a:t>値が</a:t>
                </a:r>
                <a:r>
                  <a:rPr kumimoji="1" lang="en-US" altLang="ja-JP" dirty="0">
                    <a:solidFill>
                      <a:srgbClr val="FF0000"/>
                    </a:solidFill>
                  </a:rPr>
                  <a:t>0.5</a:t>
                </a:r>
                <a:r>
                  <a:rPr kumimoji="1" lang="ja-JP" altLang="en-US" dirty="0">
                    <a:solidFill>
                      <a:srgbClr val="FF0000"/>
                    </a:solidFill>
                  </a:rPr>
                  <a:t>以上</a:t>
                </a:r>
                <a:r>
                  <a:rPr kumimoji="1" lang="ja-JP" altLang="en-US" dirty="0"/>
                  <a:t>であれば精度がいいと言える</a:t>
                </a:r>
                <a:r>
                  <a:rPr kumimoji="1" lang="en-US" altLang="ja-JP" dirty="0"/>
                  <a:t>.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FC766F0F-FA96-5CCE-1E8C-A34945373D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8744" y="4356146"/>
                <a:ext cx="3361706" cy="929550"/>
              </a:xfrm>
              <a:prstGeom prst="rect">
                <a:avLst/>
              </a:prstGeom>
              <a:blipFill>
                <a:blip r:embed="rId4"/>
                <a:stretch>
                  <a:fillRect l="-1449" t="-2632" b="-986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D9AF83E7-A372-8288-B7CF-094034E955B1}"/>
                  </a:ext>
                </a:extLst>
              </p:cNvPr>
              <p:cNvSpPr txBox="1"/>
              <p:nvPr/>
            </p:nvSpPr>
            <p:spPr>
              <a:xfrm>
                <a:off x="8276606" y="3183893"/>
                <a:ext cx="336170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dirty="0"/>
                  <a:t>一般的に</a:t>
                </a:r>
                <a:r>
                  <a:rPr kumimoji="1" lang="en-US" altLang="ja-JP" dirty="0"/>
                  <a:t>, </a:t>
                </a:r>
                <a:r>
                  <a:rPr lang="ja-JP" altLang="en-US" dirty="0"/>
                  <a:t>平均二乗誤差</a:t>
                </a:r>
                <a:r>
                  <a:rPr lang="en-US" altLang="ja-JP" dirty="0"/>
                  <a:t>MSE</a:t>
                </a:r>
                <a14:m>
                  <m:oMath xmlns:m="http://schemas.openxmlformats.org/officeDocument/2006/math">
                    <m:r>
                      <a:rPr lang="ja-JP" altLang="en-US" b="1" i="1">
                        <a:latin typeface="Cambria Math" panose="02040503050406030204" pitchFamily="18" charset="0"/>
                      </a:rPr>
                      <m:t>の</m:t>
                    </m:r>
                  </m:oMath>
                </a14:m>
                <a:r>
                  <a:rPr kumimoji="1" lang="ja-JP" altLang="en-US" dirty="0"/>
                  <a:t>値が</a:t>
                </a:r>
                <a:r>
                  <a:rPr kumimoji="1" lang="en-US" altLang="ja-JP" dirty="0">
                    <a:solidFill>
                      <a:srgbClr val="FF0000"/>
                    </a:solidFill>
                  </a:rPr>
                  <a:t>0</a:t>
                </a:r>
                <a:r>
                  <a:rPr lang="ja-JP" altLang="en-US" dirty="0">
                    <a:solidFill>
                      <a:srgbClr val="FF0000"/>
                    </a:solidFill>
                  </a:rPr>
                  <a:t>に近い</a:t>
                </a:r>
                <a:r>
                  <a:rPr lang="ja-JP" altLang="en-US" dirty="0"/>
                  <a:t>ほど</a:t>
                </a:r>
                <a:r>
                  <a:rPr kumimoji="1" lang="ja-JP" altLang="en-US" dirty="0"/>
                  <a:t>精度がいい</a:t>
                </a:r>
                <a:r>
                  <a:rPr kumimoji="1" lang="en-US" altLang="ja-JP" dirty="0"/>
                  <a:t>.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D9AF83E7-A372-8288-B7CF-094034E955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6606" y="3183893"/>
                <a:ext cx="3361706" cy="646331"/>
              </a:xfrm>
              <a:prstGeom prst="rect">
                <a:avLst/>
              </a:prstGeom>
              <a:blipFill>
                <a:blip r:embed="rId5"/>
                <a:stretch>
                  <a:fillRect l="-1633" t="-3774" b="-1415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6966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A1402DE-53B0-5FBB-A394-F9E3661C6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線形回帰モデルを回帰係数で比較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FF0504E-5C92-C238-3548-BDDE5F9361BB}"/>
              </a:ext>
            </a:extLst>
          </p:cNvPr>
          <p:cNvSpPr txBox="1"/>
          <p:nvPr/>
        </p:nvSpPr>
        <p:spPr>
          <a:xfrm>
            <a:off x="4375189" y="5280076"/>
            <a:ext cx="4500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図</a:t>
            </a:r>
            <a:r>
              <a:rPr kumimoji="1" lang="en-US" altLang="ja-JP" dirty="0"/>
              <a:t>3. </a:t>
            </a:r>
            <a:r>
              <a:rPr kumimoji="1" lang="ja-JP" altLang="en-US" dirty="0"/>
              <a:t>各ワインの</a:t>
            </a:r>
            <a:r>
              <a:rPr lang="ja-JP" altLang="en-US" dirty="0"/>
              <a:t>特徴量係数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41690DA-6B1C-5166-1377-5BF65FCB085B}"/>
              </a:ext>
            </a:extLst>
          </p:cNvPr>
          <p:cNvSpPr txBox="1"/>
          <p:nvPr/>
        </p:nvSpPr>
        <p:spPr>
          <a:xfrm>
            <a:off x="2249881" y="4910744"/>
            <a:ext cx="372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(a) </a:t>
            </a:r>
            <a:r>
              <a:rPr kumimoji="1" lang="ja-JP" altLang="en-US" dirty="0"/>
              <a:t>赤ワイン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A06EA42-B8AD-C723-0E48-908276EF7C87}"/>
              </a:ext>
            </a:extLst>
          </p:cNvPr>
          <p:cNvSpPr txBox="1"/>
          <p:nvPr/>
        </p:nvSpPr>
        <p:spPr>
          <a:xfrm>
            <a:off x="7807032" y="4910744"/>
            <a:ext cx="372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(a) </a:t>
            </a:r>
            <a:r>
              <a:rPr lang="ja-JP" altLang="en-US" dirty="0"/>
              <a:t>白</a:t>
            </a:r>
            <a:r>
              <a:rPr kumimoji="1" lang="ja-JP" altLang="en-US" dirty="0"/>
              <a:t>ワイン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DEAE8DE-4CD3-BFB6-A0BB-B7DAE06CFA51}"/>
              </a:ext>
            </a:extLst>
          </p:cNvPr>
          <p:cNvSpPr txBox="1"/>
          <p:nvPr/>
        </p:nvSpPr>
        <p:spPr>
          <a:xfrm>
            <a:off x="486888" y="5818909"/>
            <a:ext cx="8389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赤ワイン</a:t>
            </a:r>
            <a:r>
              <a:rPr lang="ja-JP" altLang="en-US" dirty="0"/>
              <a:t>では</a:t>
            </a:r>
            <a:r>
              <a:rPr lang="en-US" altLang="ja-JP" dirty="0"/>
              <a:t>, </a:t>
            </a:r>
            <a:r>
              <a:rPr kumimoji="1" lang="ja-JP" altLang="en-US" dirty="0"/>
              <a:t>アルコール</a:t>
            </a:r>
            <a:r>
              <a:rPr lang="en-US" altLang="ja-JP" dirty="0"/>
              <a:t>, </a:t>
            </a:r>
            <a:r>
              <a:rPr kumimoji="1" lang="ja-JP" altLang="en-US" dirty="0"/>
              <a:t>硫酸塩の２つが品質に</a:t>
            </a:r>
            <a:r>
              <a:rPr lang="ja-JP" altLang="en-US" dirty="0"/>
              <a:t>正の重要度を示す</a:t>
            </a:r>
            <a:r>
              <a:rPr kumimoji="1" lang="en-US" altLang="ja-JP" dirty="0"/>
              <a:t>.</a:t>
            </a:r>
          </a:p>
          <a:p>
            <a:r>
              <a:rPr lang="ja-JP" altLang="en-US" dirty="0"/>
              <a:t>白ワインでは</a:t>
            </a:r>
            <a:r>
              <a:rPr lang="en-US" altLang="ja-JP" dirty="0"/>
              <a:t>, </a:t>
            </a:r>
            <a:r>
              <a:rPr lang="ja-JP" altLang="en-US" dirty="0"/>
              <a:t>残留糖</a:t>
            </a:r>
            <a:r>
              <a:rPr lang="en-US" altLang="ja-JP" dirty="0"/>
              <a:t>, </a:t>
            </a:r>
            <a:r>
              <a:rPr lang="ja-JP" altLang="en-US" dirty="0"/>
              <a:t>アルコール</a:t>
            </a:r>
            <a:r>
              <a:rPr kumimoji="1" lang="ja-JP" altLang="en-US" dirty="0"/>
              <a:t>の２つが品質に正の重要度を示す</a:t>
            </a:r>
            <a:r>
              <a:rPr kumimoji="1" lang="en-US" altLang="ja-JP" dirty="0"/>
              <a:t>.</a:t>
            </a:r>
          </a:p>
          <a:p>
            <a:endParaRPr lang="en-US" altLang="ja-JP" dirty="0"/>
          </a:p>
          <a:p>
            <a:endParaRPr kumimoji="1" lang="ja-JP" altLang="en-US" dirty="0"/>
          </a:p>
        </p:txBody>
      </p:sp>
      <p:pic>
        <p:nvPicPr>
          <p:cNvPr id="2050" name="Picture 2" descr="Red Wine Feature Importance">
            <a:extLst>
              <a:ext uri="{FF2B5EF4-FFF2-40B4-BE49-F238E27FC236}">
                <a16:creationId xmlns:a16="http://schemas.microsoft.com/office/drawing/2014/main" id="{E5E23B68-D07B-4362-43AE-D8E67812F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84404"/>
            <a:ext cx="4761398" cy="2856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ite Wine Feature Importance">
            <a:extLst>
              <a:ext uri="{FF2B5EF4-FFF2-40B4-BE49-F238E27FC236}">
                <a16:creationId xmlns:a16="http://schemas.microsoft.com/office/drawing/2014/main" id="{2E30AEC3-BCF1-3C0E-3BBB-F22A00596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269" y="1842173"/>
            <a:ext cx="5196313" cy="311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1183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A1402DE-53B0-5FBB-A394-F9E3661C6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線形回帰モデルを</a:t>
            </a:r>
            <a:r>
              <a:rPr kumimoji="1" lang="en-US" altLang="ja-JP" dirty="0"/>
              <a:t>PFI</a:t>
            </a:r>
            <a:r>
              <a:rPr kumimoji="1" lang="ja-JP" altLang="en-US" dirty="0"/>
              <a:t>で比較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FF0504E-5C92-C238-3548-BDDE5F9361BB}"/>
              </a:ext>
            </a:extLst>
          </p:cNvPr>
          <p:cNvSpPr txBox="1"/>
          <p:nvPr/>
        </p:nvSpPr>
        <p:spPr>
          <a:xfrm>
            <a:off x="4375189" y="5280076"/>
            <a:ext cx="4500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図</a:t>
            </a:r>
            <a:r>
              <a:rPr kumimoji="1" lang="en-US" altLang="ja-JP" dirty="0"/>
              <a:t>3. </a:t>
            </a:r>
            <a:r>
              <a:rPr kumimoji="1" lang="ja-JP" altLang="en-US" dirty="0"/>
              <a:t>各ワインの</a:t>
            </a:r>
            <a:r>
              <a:rPr lang="ja-JP" altLang="en-US" dirty="0"/>
              <a:t>特徴量の重要度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41690DA-6B1C-5166-1377-5BF65FCB085B}"/>
              </a:ext>
            </a:extLst>
          </p:cNvPr>
          <p:cNvSpPr txBox="1"/>
          <p:nvPr/>
        </p:nvSpPr>
        <p:spPr>
          <a:xfrm>
            <a:off x="2249881" y="4910744"/>
            <a:ext cx="372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(a) </a:t>
            </a:r>
            <a:r>
              <a:rPr kumimoji="1" lang="ja-JP" altLang="en-US" dirty="0"/>
              <a:t>赤ワイン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A06EA42-B8AD-C723-0E48-908276EF7C87}"/>
              </a:ext>
            </a:extLst>
          </p:cNvPr>
          <p:cNvSpPr txBox="1"/>
          <p:nvPr/>
        </p:nvSpPr>
        <p:spPr>
          <a:xfrm>
            <a:off x="7807032" y="4910744"/>
            <a:ext cx="372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(a) </a:t>
            </a:r>
            <a:r>
              <a:rPr lang="ja-JP" altLang="en-US" dirty="0"/>
              <a:t>白</a:t>
            </a:r>
            <a:r>
              <a:rPr kumimoji="1" lang="ja-JP" altLang="en-US" dirty="0"/>
              <a:t>ワイン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DEAE8DE-4CD3-BFB6-A0BB-B7DAE06CFA51}"/>
              </a:ext>
            </a:extLst>
          </p:cNvPr>
          <p:cNvSpPr txBox="1"/>
          <p:nvPr/>
        </p:nvSpPr>
        <p:spPr>
          <a:xfrm>
            <a:off x="180664" y="5892710"/>
            <a:ext cx="8389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赤ワイン</a:t>
            </a:r>
            <a:r>
              <a:rPr lang="ja-JP" altLang="en-US" dirty="0"/>
              <a:t>では</a:t>
            </a:r>
            <a:r>
              <a:rPr lang="en-US" altLang="ja-JP" dirty="0"/>
              <a:t>, </a:t>
            </a:r>
            <a:r>
              <a:rPr kumimoji="1" lang="ja-JP" altLang="en-US" dirty="0"/>
              <a:t>アルコールが品質に</a:t>
            </a:r>
            <a:r>
              <a:rPr lang="ja-JP" altLang="en-US" dirty="0"/>
              <a:t>重要</a:t>
            </a:r>
            <a:r>
              <a:rPr kumimoji="1" lang="en-US" altLang="ja-JP" dirty="0"/>
              <a:t>.</a:t>
            </a:r>
          </a:p>
          <a:p>
            <a:r>
              <a:rPr lang="ja-JP" altLang="en-US" dirty="0"/>
              <a:t>白ワインでは</a:t>
            </a:r>
            <a:r>
              <a:rPr lang="en-US" altLang="ja-JP" dirty="0"/>
              <a:t>, </a:t>
            </a:r>
            <a:r>
              <a:rPr lang="ja-JP" altLang="en-US" dirty="0"/>
              <a:t>密度</a:t>
            </a:r>
            <a:r>
              <a:rPr lang="en-US" altLang="ja-JP" dirty="0"/>
              <a:t>, </a:t>
            </a:r>
            <a:r>
              <a:rPr lang="ja-JP" altLang="en-US" dirty="0"/>
              <a:t>残留糖</a:t>
            </a:r>
            <a:r>
              <a:rPr lang="en-US" altLang="ja-JP" dirty="0"/>
              <a:t>, </a:t>
            </a:r>
            <a:r>
              <a:rPr lang="ja-JP" altLang="en-US" dirty="0"/>
              <a:t>アルコール</a:t>
            </a:r>
            <a:r>
              <a:rPr kumimoji="1" lang="ja-JP" altLang="en-US" dirty="0"/>
              <a:t>の</a:t>
            </a:r>
            <a:r>
              <a:rPr lang="en-US" altLang="ja-JP" dirty="0"/>
              <a:t>3</a:t>
            </a:r>
            <a:r>
              <a:rPr kumimoji="1" lang="ja-JP" altLang="en-US" dirty="0"/>
              <a:t>つが重要</a:t>
            </a:r>
            <a:r>
              <a:rPr kumimoji="1" lang="en-US" altLang="ja-JP" dirty="0"/>
              <a:t>.</a:t>
            </a:r>
          </a:p>
          <a:p>
            <a:endParaRPr lang="en-US" altLang="ja-JP" dirty="0"/>
          </a:p>
          <a:p>
            <a:endParaRPr kumimoji="1" lang="ja-JP" altLang="en-US" dirty="0"/>
          </a:p>
        </p:txBody>
      </p:sp>
      <p:pic>
        <p:nvPicPr>
          <p:cNvPr id="3074" name="Picture 2" descr="Red Wine Feature Importance">
            <a:extLst>
              <a:ext uri="{FF2B5EF4-FFF2-40B4-BE49-F238E27FC236}">
                <a16:creationId xmlns:a16="http://schemas.microsoft.com/office/drawing/2014/main" id="{F207A9E9-2892-581F-0E2B-E9FE9954B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96" y="1397339"/>
            <a:ext cx="5729037" cy="3437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White Wine Feature Importance">
            <a:extLst>
              <a:ext uri="{FF2B5EF4-FFF2-40B4-BE49-F238E27FC236}">
                <a16:creationId xmlns:a16="http://schemas.microsoft.com/office/drawing/2014/main" id="{9708B424-F1EF-C1DF-4C6B-15EBFC771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885" y="1397339"/>
            <a:ext cx="5652924" cy="3391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0277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A1402DE-53B0-5FBB-A394-F9E3661C6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ランダムフォレスト</a:t>
            </a:r>
            <a:r>
              <a:rPr kumimoji="1" lang="ja-JP" altLang="en-US" dirty="0"/>
              <a:t>を</a:t>
            </a:r>
            <a:r>
              <a:rPr kumimoji="1" lang="en-US" altLang="ja-JP" dirty="0"/>
              <a:t>PFI</a:t>
            </a:r>
            <a:r>
              <a:rPr kumimoji="1" lang="ja-JP" altLang="en-US" dirty="0"/>
              <a:t>で比較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FF0504E-5C92-C238-3548-BDDE5F9361BB}"/>
              </a:ext>
            </a:extLst>
          </p:cNvPr>
          <p:cNvSpPr txBox="1"/>
          <p:nvPr/>
        </p:nvSpPr>
        <p:spPr>
          <a:xfrm>
            <a:off x="4375189" y="5280076"/>
            <a:ext cx="4500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図</a:t>
            </a:r>
            <a:r>
              <a:rPr kumimoji="1" lang="en-US" altLang="ja-JP" dirty="0"/>
              <a:t>3. </a:t>
            </a:r>
            <a:r>
              <a:rPr kumimoji="1" lang="ja-JP" altLang="en-US" dirty="0"/>
              <a:t>各ワインの</a:t>
            </a:r>
            <a:r>
              <a:rPr lang="ja-JP" altLang="en-US" dirty="0"/>
              <a:t>特徴量の重要度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41690DA-6B1C-5166-1377-5BF65FCB085B}"/>
              </a:ext>
            </a:extLst>
          </p:cNvPr>
          <p:cNvSpPr txBox="1"/>
          <p:nvPr/>
        </p:nvSpPr>
        <p:spPr>
          <a:xfrm>
            <a:off x="2249881" y="4910744"/>
            <a:ext cx="372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(a) </a:t>
            </a:r>
            <a:r>
              <a:rPr kumimoji="1" lang="ja-JP" altLang="en-US" dirty="0"/>
              <a:t>赤ワイン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A06EA42-B8AD-C723-0E48-908276EF7C87}"/>
              </a:ext>
            </a:extLst>
          </p:cNvPr>
          <p:cNvSpPr txBox="1"/>
          <p:nvPr/>
        </p:nvSpPr>
        <p:spPr>
          <a:xfrm>
            <a:off x="7807032" y="4910744"/>
            <a:ext cx="372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(a) </a:t>
            </a:r>
            <a:r>
              <a:rPr lang="ja-JP" altLang="en-US" dirty="0"/>
              <a:t>白</a:t>
            </a:r>
            <a:r>
              <a:rPr kumimoji="1" lang="ja-JP" altLang="en-US" dirty="0"/>
              <a:t>ワイン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DEAE8DE-4CD3-BFB6-A0BB-B7DAE06CFA51}"/>
              </a:ext>
            </a:extLst>
          </p:cNvPr>
          <p:cNvSpPr txBox="1"/>
          <p:nvPr/>
        </p:nvSpPr>
        <p:spPr>
          <a:xfrm>
            <a:off x="180664" y="5892710"/>
            <a:ext cx="115046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赤ワイン</a:t>
            </a:r>
            <a:r>
              <a:rPr lang="ja-JP" altLang="en-US" dirty="0"/>
              <a:t>では</a:t>
            </a:r>
            <a:r>
              <a:rPr lang="en-US" altLang="ja-JP" dirty="0"/>
              <a:t>, </a:t>
            </a:r>
            <a:r>
              <a:rPr kumimoji="1" lang="ja-JP" altLang="en-US" dirty="0"/>
              <a:t>アルコールが</a:t>
            </a:r>
            <a:r>
              <a:rPr lang="ja-JP" altLang="en-US" dirty="0"/>
              <a:t>重要度が最も高く</a:t>
            </a:r>
            <a:r>
              <a:rPr lang="en-US" altLang="ja-JP" dirty="0"/>
              <a:t>, </a:t>
            </a:r>
            <a:r>
              <a:rPr lang="ja-JP" altLang="en-US" dirty="0"/>
              <a:t>線形回帰モデルと同じ結果</a:t>
            </a:r>
            <a:r>
              <a:rPr kumimoji="1" lang="en-US" altLang="ja-JP" dirty="0"/>
              <a:t>.</a:t>
            </a:r>
          </a:p>
          <a:p>
            <a:r>
              <a:rPr lang="ja-JP" altLang="en-US" dirty="0"/>
              <a:t>白ワインでは</a:t>
            </a:r>
            <a:r>
              <a:rPr lang="en-US" altLang="ja-JP" dirty="0"/>
              <a:t>,</a:t>
            </a:r>
            <a:r>
              <a:rPr lang="ja-JP" altLang="en-US" dirty="0"/>
              <a:t> アルコールの重要度が最も高い結果になり</a:t>
            </a:r>
            <a:r>
              <a:rPr lang="en-US" altLang="ja-JP" dirty="0"/>
              <a:t>, </a:t>
            </a:r>
            <a:r>
              <a:rPr lang="ja-JP" altLang="en-US" dirty="0"/>
              <a:t>線形回帰モデルとは違った結果になった</a:t>
            </a:r>
            <a:r>
              <a:rPr lang="en-US" altLang="ja-JP" dirty="0"/>
              <a:t>.</a:t>
            </a:r>
            <a:endParaRPr kumimoji="1" lang="en-US" altLang="ja-JP" dirty="0"/>
          </a:p>
          <a:p>
            <a:endParaRPr lang="en-US" altLang="ja-JP" dirty="0"/>
          </a:p>
          <a:p>
            <a:endParaRPr kumimoji="1" lang="ja-JP" altLang="en-US" dirty="0"/>
          </a:p>
        </p:txBody>
      </p:sp>
      <p:pic>
        <p:nvPicPr>
          <p:cNvPr id="4098" name="Picture 2" descr="Red Wine Feature Importance">
            <a:extLst>
              <a:ext uri="{FF2B5EF4-FFF2-40B4-BE49-F238E27FC236}">
                <a16:creationId xmlns:a16="http://schemas.microsoft.com/office/drawing/2014/main" id="{E91EDEC1-B0F3-AB5D-CD81-8E49E51E5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732" y="1567752"/>
            <a:ext cx="4922921" cy="2953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White Wine Feature Importance">
            <a:extLst>
              <a:ext uri="{FF2B5EF4-FFF2-40B4-BE49-F238E27FC236}">
                <a16:creationId xmlns:a16="http://schemas.microsoft.com/office/drawing/2014/main" id="{4ED211D5-FF10-0FE2-CBE1-BA6B544E70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733" y="1484553"/>
            <a:ext cx="5257800" cy="3154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7175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728</Words>
  <Application>Microsoft Office PowerPoint</Application>
  <PresentationFormat>ワイド画面</PresentationFormat>
  <Paragraphs>116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9" baseType="lpstr">
      <vt:lpstr>-apple-system</vt:lpstr>
      <vt:lpstr>游ゴシック</vt:lpstr>
      <vt:lpstr>游ゴシック Light</vt:lpstr>
      <vt:lpstr>Arial</vt:lpstr>
      <vt:lpstr>Cambria Math</vt:lpstr>
      <vt:lpstr>Wingdings</vt:lpstr>
      <vt:lpstr>Office テーマ</vt:lpstr>
      <vt:lpstr>数理処理特論 ~Wine Data Prediction~</vt:lpstr>
      <vt:lpstr>目次</vt:lpstr>
      <vt:lpstr>データセットの説明</vt:lpstr>
      <vt:lpstr>データセットの説明</vt:lpstr>
      <vt:lpstr>データセットの説明</vt:lpstr>
      <vt:lpstr>予測モデルの評価</vt:lpstr>
      <vt:lpstr>線形回帰モデルを回帰係数で比較</vt:lpstr>
      <vt:lpstr>線形回帰モデルをPFIで比較</vt:lpstr>
      <vt:lpstr>ランダムフォレストをPFIで比較</vt:lpstr>
      <vt:lpstr>PowerPoint プレゼンテーション</vt:lpstr>
      <vt:lpstr>PowerPoint プレゼンテーション</vt:lpstr>
      <vt:lpstr>結論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旺愛 栗原</dc:creator>
  <cp:lastModifiedBy>旺愛 栗原</cp:lastModifiedBy>
  <cp:revision>55</cp:revision>
  <dcterms:created xsi:type="dcterms:W3CDTF">2024-06-10T02:50:40Z</dcterms:created>
  <dcterms:modified xsi:type="dcterms:W3CDTF">2024-06-15T20:05:22Z</dcterms:modified>
</cp:coreProperties>
</file>